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52" y="-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1743E-329F-B6E0-1B89-C3F39C56C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DDF52D-7327-86AF-46B1-4876E72B17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C6575-BD4C-F3C0-FEA7-15B9FECD1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FA6D2-9AFC-5DDF-B3AB-2A2F05ADC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EA2D2-C9CE-CC74-C5A4-C4E0EC2A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4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6E533-2D85-B49D-A286-917936369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135E0C-F6E6-E936-D4F8-DE2F749B1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8B12E-19E2-2AEE-E1DF-FFBF655A5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6DB36-88DF-BBA1-1B1B-1A5ACCA7C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01DBC-F574-260E-9924-B9404F3F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15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69DAD-158F-811D-A702-0ADB736E5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39D31-6EA1-CA7B-ADFC-A94832B04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4F7B6-08DF-59C4-F544-8AA993EC9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8F30C-90D7-11E0-0906-DBAAAF37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49668-5E2F-B4C2-7247-1CE23B46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6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D3DEF-D6FF-2848-9D74-E49865847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A7180-FB40-5C52-34BE-025027038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90582-D919-6253-50D2-0C55F5576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9287F-8383-D0EA-FB61-14AC0886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505F4-00FB-B3AA-6F1A-A0B03C54B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8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FB667-DED3-67D7-E77A-EA6D7B18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63B71-BF90-EB4B-92C8-BD0BBAFDE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6769A-9CAE-EE6A-1868-A2070BF0B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76CBC-A044-E683-944D-37C094E69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BA2D4-1BEB-5E5B-4592-08D6E758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9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53309-E5A4-65B6-644C-33B7AED1A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1BE0F-B53B-0B28-D311-EF7659533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051C9-9779-A521-596C-AEECDC694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9A9D7E-7335-1050-DAFF-922CCE4B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FA01C4-22CB-6947-6D87-E4524ABF0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B0653-3114-A968-B2AD-11F0BC699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1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F35B2-B0B1-DE4C-C067-E7BD7D9CF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329CF-083D-3E1B-434E-A9F5CDB9E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FB3982-1524-9FF1-5F37-97F042A57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E41FFA-4400-3C81-887D-4A756C71D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EC5BF0-569D-5E91-5775-95FD0F3C7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B3F53A-5BE3-CD12-A9CD-7196015DC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7EAF10-1029-ABF0-7FAC-608DC19C4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2F47D5-FBD4-2D50-5063-66EDCEE9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3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653F8-C6F5-3086-4063-EC25A752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EF6876-6D0A-0D80-4AEE-E94A50F58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8EC7CD-9F8E-6494-9DBE-E691D6AED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B84018-421B-17AD-F2CE-F57477FE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3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7408D2-D4C7-1979-A5AE-42FCABC64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2A4144-EABE-370A-FB22-8B3A37747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CDBCD-D57E-BDE1-AD27-715FF9DC5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5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98F6C-D0DD-512E-D27F-0EA7249E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0B265-4385-5FA9-0ECF-7FF3D34FA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43DC5-C060-EA74-CE51-F71D8E7AB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70502-E317-5378-DE2C-961258422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BBFEC-9B79-3691-B947-E0E5CCE6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72DA7-B0CA-F570-4C72-2507A8FA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22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329AF-50C1-DA18-62A1-462725F2C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202AC4-481C-E701-BFC1-9E52825BE0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622FE-0A6B-5D76-45D2-88F714FF9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E78A24-F6F9-51C5-D42F-449123F3B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BD43D-C9F6-98B6-D8C5-B155D3F3C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A2F3D-A545-6D38-557F-5C09341A3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8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10C061-8494-4636-8478-5687B4CD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E81BA-E2D5-5CEB-F2B7-408D552F2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FFECB-9512-46A3-3519-E818D0452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12ED2-760E-4DAD-AC53-34A3C9D7E8E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C029D-F77B-AB9F-AE97-20DB8FD4CA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C928B-D338-1D8D-ABAA-0370A2C6A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DD9F5-ADCE-4027-8BF6-C3F617AF6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7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7361AC-2ED3-EDB4-1656-CD43683CF62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AE1E5B-9185-4A4D-BC19-F700727370DF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154A01E-0F24-88C1-FE87-615B9B351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703489"/>
              </p:ext>
            </p:extLst>
          </p:nvPr>
        </p:nvGraphicFramePr>
        <p:xfrm>
          <a:off x="3055620" y="1524317"/>
          <a:ext cx="6080760" cy="3977005"/>
        </p:xfrm>
        <a:graphic>
          <a:graphicData uri="http://schemas.openxmlformats.org/drawingml/2006/table">
            <a:tbl>
              <a:tblPr firstRow="1" firstCol="1" bandRow="1"/>
              <a:tblGrid>
                <a:gridCol w="1520190">
                  <a:extLst>
                    <a:ext uri="{9D8B030D-6E8A-4147-A177-3AD203B41FA5}">
                      <a16:colId xmlns:a16="http://schemas.microsoft.com/office/drawing/2014/main" val="497246056"/>
                    </a:ext>
                  </a:extLst>
                </a:gridCol>
                <a:gridCol w="1520190">
                  <a:extLst>
                    <a:ext uri="{9D8B030D-6E8A-4147-A177-3AD203B41FA5}">
                      <a16:colId xmlns:a16="http://schemas.microsoft.com/office/drawing/2014/main" val="87975979"/>
                    </a:ext>
                  </a:extLst>
                </a:gridCol>
                <a:gridCol w="1520190">
                  <a:extLst>
                    <a:ext uri="{9D8B030D-6E8A-4147-A177-3AD203B41FA5}">
                      <a16:colId xmlns:a16="http://schemas.microsoft.com/office/drawing/2014/main" val="1111178397"/>
                    </a:ext>
                  </a:extLst>
                </a:gridCol>
                <a:gridCol w="1520190">
                  <a:extLst>
                    <a:ext uri="{9D8B030D-6E8A-4147-A177-3AD203B41FA5}">
                      <a16:colId xmlns:a16="http://schemas.microsoft.com/office/drawing/2014/main" val="2241474798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Learning Experience Canvas™ (LXC)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41337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Rational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Emotional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227804"/>
                  </a:ext>
                </a:extLst>
              </a:tr>
              <a:tr h="1228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is the key goal for your learners? What is their mission?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expectations do you have for your learners?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is the plan for accomplishing the learning experience’s goal?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key feedback will learners receive during the learning experience?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are the key policies?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processes and procedures are needed?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people will participate? What qualifies them to participate?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tools will you acquire or build?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might you make the interfaces intuitive, usable, and comfortable?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key information do you need to communicate?</a:t>
                      </a: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Nuances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are you enhancing sight?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are you integrating smell?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are you integrating sound?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tastes will learners experience?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will learners touch?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kind of </a:t>
                      </a:r>
                      <a:r>
                        <a:rPr lang="en-US" sz="7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functional, authentic, possessive, or fantasy </a:t>
                      </a: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roles might enhance your learning experience?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498601"/>
                  </a:ext>
                </a:extLst>
              </a:tr>
              <a:tr h="11880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Incentive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rewards might you use to motivate good performance?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might you structure negative reinforcements?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punishments might be appropriate?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Expertise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do you want your learners to be able to do?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are the primary instructional methods?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will be the primary media for presentation, practice, and feedback?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Entertainment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live entertainment might you include?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recorded entertainment might you include?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682336"/>
                  </a:ext>
                </a:extLst>
              </a:tr>
              <a:tr h="56515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Relationship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kind of relationship will your learning experience foster (or avoid) between its various constituents?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will your learning experience help facilitate participants in establishing relationships that perform?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lvl="0" indent="-1143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kind of relationships does will your learning experience foster before, during, and after?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indent="-1143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72125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DF4F94D-6B22-D453-1BD2-604108EB7ABB}"/>
              </a:ext>
            </a:extLst>
          </p:cNvPr>
          <p:cNvSpPr txBox="1"/>
          <p:nvPr/>
        </p:nvSpPr>
        <p:spPr>
          <a:xfrm>
            <a:off x="3040380" y="5346689"/>
            <a:ext cx="609600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Learning Experience Canvas (LXC) by Honebein Associates, Inc. is licensed under a Creative Commons Attribution-NonCommercial 4.0 International License.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4C1407C-85C5-09E9-A207-01A8339689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502" y="5313956"/>
            <a:ext cx="531878" cy="18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104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3B1532-AB3D-C1C3-63AB-36F225878C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062259"/>
              </p:ext>
            </p:extLst>
          </p:nvPr>
        </p:nvGraphicFramePr>
        <p:xfrm>
          <a:off x="3055620" y="1524317"/>
          <a:ext cx="6080760" cy="3871595"/>
        </p:xfrm>
        <a:graphic>
          <a:graphicData uri="http://schemas.openxmlformats.org/drawingml/2006/table">
            <a:tbl>
              <a:tblPr firstRow="1" firstCol="1" bandRow="1"/>
              <a:tblGrid>
                <a:gridCol w="1520190">
                  <a:extLst>
                    <a:ext uri="{9D8B030D-6E8A-4147-A177-3AD203B41FA5}">
                      <a16:colId xmlns:a16="http://schemas.microsoft.com/office/drawing/2014/main" val="497246056"/>
                    </a:ext>
                  </a:extLst>
                </a:gridCol>
                <a:gridCol w="1520190">
                  <a:extLst>
                    <a:ext uri="{9D8B030D-6E8A-4147-A177-3AD203B41FA5}">
                      <a16:colId xmlns:a16="http://schemas.microsoft.com/office/drawing/2014/main" val="87975979"/>
                    </a:ext>
                  </a:extLst>
                </a:gridCol>
                <a:gridCol w="1520190">
                  <a:extLst>
                    <a:ext uri="{9D8B030D-6E8A-4147-A177-3AD203B41FA5}">
                      <a16:colId xmlns:a16="http://schemas.microsoft.com/office/drawing/2014/main" val="1111178397"/>
                    </a:ext>
                  </a:extLst>
                </a:gridCol>
                <a:gridCol w="1520190">
                  <a:extLst>
                    <a:ext uri="{9D8B030D-6E8A-4147-A177-3AD203B41FA5}">
                      <a16:colId xmlns:a16="http://schemas.microsoft.com/office/drawing/2014/main" val="2241474798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Learning Experience Canvas™ (LXC)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41337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Rational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Emotional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227804"/>
                  </a:ext>
                </a:extLst>
              </a:tr>
              <a:tr h="12280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Nuances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498601"/>
                  </a:ext>
                </a:extLst>
              </a:tr>
              <a:tr h="11880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Incentive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Expertise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Entertainment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682336"/>
                  </a:ext>
                </a:extLst>
              </a:tr>
              <a:tr h="56515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Relationship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indent="-1143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" marR="0" indent="-1143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72125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E8CC174-8150-E06F-52BA-825745322CBE}"/>
              </a:ext>
            </a:extLst>
          </p:cNvPr>
          <p:cNvSpPr txBox="1"/>
          <p:nvPr/>
        </p:nvSpPr>
        <p:spPr>
          <a:xfrm>
            <a:off x="3040380" y="5211821"/>
            <a:ext cx="609600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Learning Experience Canvas (LXC) by Honebein Associates, Inc. is licensed under a Creative Commons Attribution-NonCommercial 4.0 International License.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D85FC6-8C68-3AED-96EE-C03B59020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502" y="5208546"/>
            <a:ext cx="531878" cy="18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526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4387</TotalTime>
  <Words>368</Words>
  <Application>Microsoft Office PowerPoint</Application>
  <PresentationFormat>Widescreen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Editor</dc:creator>
  <cp:lastModifiedBy>Editor</cp:lastModifiedBy>
  <cp:revision>22</cp:revision>
  <dcterms:created xsi:type="dcterms:W3CDTF">2022-11-30T22:35:25Z</dcterms:created>
  <dcterms:modified xsi:type="dcterms:W3CDTF">2023-05-07T17:26:02Z</dcterms:modified>
</cp:coreProperties>
</file>